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sldIdLst>
    <p:sldId id="261" r:id="rId5"/>
    <p:sldId id="262" r:id="rId6"/>
    <p:sldId id="263" r:id="rId7"/>
    <p:sldId id="264" r:id="rId8"/>
    <p:sldId id="266" r:id="rId9"/>
    <p:sldId id="265" r:id="rId10"/>
    <p:sldId id="268" r:id="rId11"/>
    <p:sldId id="267" r:id="rId12"/>
    <p:sldId id="269" r:id="rId13"/>
    <p:sldId id="271" r:id="rId14"/>
    <p:sldId id="270" r:id="rId15"/>
    <p:sldId id="272" r:id="rId16"/>
    <p:sldId id="273" r:id="rId17"/>
    <p:sldId id="274" r:id="rId18"/>
    <p:sldId id="277" r:id="rId19"/>
    <p:sldId id="275" r:id="rId20"/>
    <p:sldId id="279" r:id="rId21"/>
    <p:sldId id="280" r:id="rId22"/>
    <p:sldId id="276" r:id="rId23"/>
    <p:sldId id="283" r:id="rId24"/>
    <p:sldId id="281" r:id="rId25"/>
    <p:sldId id="282" r:id="rId26"/>
    <p:sldId id="284" r:id="rId27"/>
    <p:sldId id="28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5/23/2021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5/23/2021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5/23/2021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5/23/2021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5/23/2021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15.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783288"/>
          </a:xfrm>
        </p:spPr>
        <p:txBody>
          <a:bodyPr>
            <a:normAutofit fontScale="90000"/>
          </a:bodyPr>
          <a:lstStyle/>
          <a:p>
            <a:pPr algn="ctr"/>
            <a:r>
              <a:rPr lang="en-US" dirty="0"/>
              <a:t>ALCOHOL DETECTION TO PREVENT ROAD ACCIDENTS</a:t>
            </a: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2201B1-4B83-440D-A47A-FD5A5BEDC5A6}"/>
              </a:ext>
            </a:extLst>
          </p:cNvPr>
          <p:cNvSpPr>
            <a:spLocks noGrp="1"/>
          </p:cNvSpPr>
          <p:nvPr>
            <p:ph type="body" idx="1"/>
          </p:nvPr>
        </p:nvSpPr>
        <p:spPr>
          <a:xfrm>
            <a:off x="1148890" y="3256516"/>
            <a:ext cx="3195240" cy="576262"/>
          </a:xfrm>
        </p:spPr>
        <p:txBody>
          <a:bodyPr/>
          <a:lstStyle/>
          <a:p>
            <a:r>
              <a:rPr lang="en-IN" sz="1800" b="1" dirty="0">
                <a:effectLst/>
                <a:latin typeface="Times New Roman" panose="02020603050405020304" pitchFamily="18" charset="0"/>
                <a:ea typeface="Calibri" panose="020F0502020204030204" pitchFamily="34" charset="0"/>
              </a:rPr>
              <a:t>DC Motor </a:t>
            </a:r>
            <a:endParaRPr lang="en-IN" dirty="0"/>
          </a:p>
        </p:txBody>
      </p:sp>
      <p:sp>
        <p:nvSpPr>
          <p:cNvPr id="5" name="Text Placeholder 4">
            <a:extLst>
              <a:ext uri="{FF2B5EF4-FFF2-40B4-BE49-F238E27FC236}">
                <a16:creationId xmlns:a16="http://schemas.microsoft.com/office/drawing/2014/main" id="{F9B6534A-FEFC-4AE3-B11B-F84AF1DFCD06}"/>
              </a:ext>
            </a:extLst>
          </p:cNvPr>
          <p:cNvSpPr>
            <a:spLocks noGrp="1"/>
          </p:cNvSpPr>
          <p:nvPr>
            <p:ph type="body" sz="half" idx="18"/>
          </p:nvPr>
        </p:nvSpPr>
        <p:spPr>
          <a:xfrm>
            <a:off x="1148890" y="3832778"/>
            <a:ext cx="3103514" cy="1635867"/>
          </a:xfrm>
        </p:spPr>
        <p:txBody>
          <a:bodyPr>
            <a:normAutofit/>
          </a:bodyPr>
          <a:lstStyle/>
          <a:p>
            <a:r>
              <a:rPr lang="en-IN" sz="1800" dirty="0">
                <a:solidFill>
                  <a:schemeClr val="bg1"/>
                </a:solidFill>
                <a:effectLst/>
                <a:latin typeface="Times New Roman" panose="02020603050405020304" pitchFamily="18" charset="0"/>
                <a:ea typeface="Calibri" panose="020F0502020204030204" pitchFamily="34" charset="0"/>
              </a:rPr>
              <a:t>DC motor is used as engine starter which would be connected to crank of the engine </a:t>
            </a:r>
            <a:endParaRPr lang="en-IN" dirty="0">
              <a:solidFill>
                <a:schemeClr val="bg1"/>
              </a:solidFill>
            </a:endParaRPr>
          </a:p>
        </p:txBody>
      </p:sp>
      <p:sp>
        <p:nvSpPr>
          <p:cNvPr id="6" name="Text Placeholder 5">
            <a:extLst>
              <a:ext uri="{FF2B5EF4-FFF2-40B4-BE49-F238E27FC236}">
                <a16:creationId xmlns:a16="http://schemas.microsoft.com/office/drawing/2014/main" id="{64112277-44A8-404C-AAE5-68366CD66699}"/>
              </a:ext>
            </a:extLst>
          </p:cNvPr>
          <p:cNvSpPr>
            <a:spLocks noGrp="1"/>
          </p:cNvSpPr>
          <p:nvPr>
            <p:ph type="body" sz="quarter" idx="3"/>
          </p:nvPr>
        </p:nvSpPr>
        <p:spPr>
          <a:xfrm>
            <a:off x="4496530" y="3256516"/>
            <a:ext cx="3200400" cy="576262"/>
          </a:xfrm>
        </p:spPr>
        <p:txBody>
          <a:bodyPr/>
          <a:lstStyle/>
          <a:p>
            <a:r>
              <a:rPr lang="en-IN" sz="1800" b="1" dirty="0">
                <a:effectLst/>
                <a:latin typeface="Times New Roman" panose="02020603050405020304" pitchFamily="18" charset="0"/>
                <a:ea typeface="Calibri" panose="020F0502020204030204" pitchFamily="34" charset="0"/>
              </a:rPr>
              <a:t>Buzzer/Alarm </a:t>
            </a:r>
            <a:endParaRPr lang="en-IN" dirty="0"/>
          </a:p>
        </p:txBody>
      </p:sp>
      <p:sp>
        <p:nvSpPr>
          <p:cNvPr id="8" name="Text Placeholder 7">
            <a:extLst>
              <a:ext uri="{FF2B5EF4-FFF2-40B4-BE49-F238E27FC236}">
                <a16:creationId xmlns:a16="http://schemas.microsoft.com/office/drawing/2014/main" id="{9D686541-F229-441C-85B2-7B6E4F370836}"/>
              </a:ext>
            </a:extLst>
          </p:cNvPr>
          <p:cNvSpPr>
            <a:spLocks noGrp="1"/>
          </p:cNvSpPr>
          <p:nvPr>
            <p:ph type="body" sz="half" idx="19"/>
          </p:nvPr>
        </p:nvSpPr>
        <p:spPr>
          <a:xfrm>
            <a:off x="4495069" y="3832777"/>
            <a:ext cx="3247525" cy="1511580"/>
          </a:xfrm>
        </p:spPr>
        <p:txBody>
          <a:bodyPr>
            <a:normAutofit fontScale="92500" lnSpcReduction="10000"/>
          </a:bodyPr>
          <a:lstStyle/>
          <a:p>
            <a:r>
              <a:rPr lang="en-IN" sz="1800" dirty="0">
                <a:solidFill>
                  <a:schemeClr val="bg1"/>
                </a:solidFill>
                <a:effectLst/>
                <a:latin typeface="Times New Roman" panose="02020603050405020304" pitchFamily="18" charset="0"/>
                <a:ea typeface="Calibri" panose="020F0502020204030204" pitchFamily="34" charset="0"/>
              </a:rPr>
              <a:t>A buzzer is a mechanical, electromechanical, magnetic, electromagnetic, electro-acoustic or piezoelectric audio signalling device.</a:t>
            </a:r>
            <a:endParaRPr lang="en-IN" dirty="0">
              <a:solidFill>
                <a:schemeClr val="bg1"/>
              </a:solidFill>
            </a:endParaRPr>
          </a:p>
        </p:txBody>
      </p:sp>
      <p:sp>
        <p:nvSpPr>
          <p:cNvPr id="9" name="Text Placeholder 8">
            <a:extLst>
              <a:ext uri="{FF2B5EF4-FFF2-40B4-BE49-F238E27FC236}">
                <a16:creationId xmlns:a16="http://schemas.microsoft.com/office/drawing/2014/main" id="{A05F8181-2032-45CB-89D4-7EF4A8D11270}"/>
              </a:ext>
            </a:extLst>
          </p:cNvPr>
          <p:cNvSpPr>
            <a:spLocks noGrp="1"/>
          </p:cNvSpPr>
          <p:nvPr>
            <p:ph type="body" sz="quarter" idx="13"/>
          </p:nvPr>
        </p:nvSpPr>
        <p:spPr>
          <a:xfrm>
            <a:off x="7860044" y="3256515"/>
            <a:ext cx="3190741" cy="576262"/>
          </a:xfrm>
        </p:spPr>
        <p:txBody>
          <a:bodyPr/>
          <a:lstStyle/>
          <a:p>
            <a:r>
              <a:rPr lang="en-IN" sz="1800" b="1" dirty="0">
                <a:effectLst/>
                <a:latin typeface="Times New Roman" panose="02020603050405020304" pitchFamily="18" charset="0"/>
                <a:ea typeface="Calibri" panose="020F0502020204030204" pitchFamily="34" charset="0"/>
              </a:rPr>
              <a:t>MQ3 Sensor</a:t>
            </a:r>
            <a:endParaRPr lang="en-IN" dirty="0"/>
          </a:p>
        </p:txBody>
      </p:sp>
      <p:sp>
        <p:nvSpPr>
          <p:cNvPr id="11" name="Text Placeholder 10">
            <a:extLst>
              <a:ext uri="{FF2B5EF4-FFF2-40B4-BE49-F238E27FC236}">
                <a16:creationId xmlns:a16="http://schemas.microsoft.com/office/drawing/2014/main" id="{16496126-4BBF-4895-8276-3287BC8D775D}"/>
              </a:ext>
            </a:extLst>
          </p:cNvPr>
          <p:cNvSpPr>
            <a:spLocks noGrp="1"/>
          </p:cNvSpPr>
          <p:nvPr>
            <p:ph type="body" sz="half" idx="20"/>
          </p:nvPr>
        </p:nvSpPr>
        <p:spPr>
          <a:xfrm>
            <a:off x="7859919" y="3832774"/>
            <a:ext cx="3308190" cy="1706892"/>
          </a:xfrm>
        </p:spPr>
        <p:txBody>
          <a:bodyPr>
            <a:normAutofit fontScale="92500" lnSpcReduction="20000"/>
          </a:bodyPr>
          <a:lstStyle/>
          <a:p>
            <a:r>
              <a:rPr lang="en-IN" sz="1800" dirty="0">
                <a:solidFill>
                  <a:schemeClr val="bg1"/>
                </a:solidFill>
                <a:effectLst/>
                <a:latin typeface="Times New Roman" panose="02020603050405020304" pitchFamily="18" charset="0"/>
                <a:ea typeface="Calibri" panose="020F0502020204030204" pitchFamily="34" charset="0"/>
              </a:rPr>
              <a:t>The Analog Gas Sensor-Mq3 Is Suitable for Alcohol Detecting the Sensor Can be used as a Breath Analyzer. It Has A High Sensitivity To Alcohol &amp; Small Sensitivity To Benzene.</a:t>
            </a:r>
            <a:endParaRPr lang="en-IN" dirty="0">
              <a:solidFill>
                <a:schemeClr val="bg1"/>
              </a:solidFill>
            </a:endParaRPr>
          </a:p>
        </p:txBody>
      </p:sp>
      <p:pic>
        <p:nvPicPr>
          <p:cNvPr id="13" name="Picture 12">
            <a:extLst>
              <a:ext uri="{FF2B5EF4-FFF2-40B4-BE49-F238E27FC236}">
                <a16:creationId xmlns:a16="http://schemas.microsoft.com/office/drawing/2014/main" id="{37D75222-2835-490F-B1E2-DFE5B48BB19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08760" y="1023262"/>
            <a:ext cx="2209800" cy="1943934"/>
          </a:xfrm>
          <a:prstGeom prst="rect">
            <a:avLst/>
          </a:prstGeom>
          <a:noFill/>
          <a:ln>
            <a:noFill/>
          </a:ln>
        </p:spPr>
      </p:pic>
      <p:pic>
        <p:nvPicPr>
          <p:cNvPr id="14" name="Picture 13">
            <a:extLst>
              <a:ext uri="{FF2B5EF4-FFF2-40B4-BE49-F238E27FC236}">
                <a16:creationId xmlns:a16="http://schemas.microsoft.com/office/drawing/2014/main" id="{3254CE85-C4E5-4CAE-AA04-2794A9A708D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76645" y="1023262"/>
            <a:ext cx="2584275" cy="1943934"/>
          </a:xfrm>
          <a:prstGeom prst="rect">
            <a:avLst/>
          </a:prstGeom>
          <a:noFill/>
          <a:ln>
            <a:noFill/>
          </a:ln>
        </p:spPr>
      </p:pic>
      <p:pic>
        <p:nvPicPr>
          <p:cNvPr id="15" name="Picture 14">
            <a:extLst>
              <a:ext uri="{FF2B5EF4-FFF2-40B4-BE49-F238E27FC236}">
                <a16:creationId xmlns:a16="http://schemas.microsoft.com/office/drawing/2014/main" id="{6FADF6BB-65ED-44DA-82C3-1127EC2D902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859919" y="1023262"/>
            <a:ext cx="3127390" cy="1943934"/>
          </a:xfrm>
          <a:prstGeom prst="rect">
            <a:avLst/>
          </a:prstGeom>
          <a:noFill/>
          <a:ln>
            <a:noFill/>
          </a:ln>
        </p:spPr>
      </p:pic>
    </p:spTree>
    <p:extLst>
      <p:ext uri="{BB962C8B-B14F-4D97-AF65-F5344CB8AC3E}">
        <p14:creationId xmlns:p14="http://schemas.microsoft.com/office/powerpoint/2010/main" val="144686061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83DD-BF08-4BC6-ADE2-0AE9D51AD2B5}"/>
              </a:ext>
            </a:extLst>
          </p:cNvPr>
          <p:cNvSpPr>
            <a:spLocks noGrp="1"/>
          </p:cNvSpPr>
          <p:nvPr>
            <p:ph type="title"/>
          </p:nvPr>
        </p:nvSpPr>
        <p:spPr/>
        <p:txBody>
          <a:bodyPr/>
          <a:lstStyle/>
          <a:p>
            <a:r>
              <a:rPr lang="en-US" dirty="0">
                <a:solidFill>
                  <a:schemeClr val="bg1"/>
                </a:solidFill>
              </a:rPr>
              <a:t>LCD DISPLAY</a:t>
            </a:r>
            <a:endParaRPr lang="en-IN" dirty="0">
              <a:solidFill>
                <a:schemeClr val="bg1"/>
              </a:solidFill>
            </a:endParaRPr>
          </a:p>
        </p:txBody>
      </p:sp>
      <p:sp>
        <p:nvSpPr>
          <p:cNvPr id="3" name="Content Placeholder 2">
            <a:extLst>
              <a:ext uri="{FF2B5EF4-FFF2-40B4-BE49-F238E27FC236}">
                <a16:creationId xmlns:a16="http://schemas.microsoft.com/office/drawing/2014/main" id="{C05E1E42-E32E-4C28-8583-9C12F75ECB87}"/>
              </a:ext>
            </a:extLst>
          </p:cNvPr>
          <p:cNvSpPr>
            <a:spLocks noGrp="1"/>
          </p:cNvSpPr>
          <p:nvPr>
            <p:ph idx="1"/>
          </p:nvPr>
        </p:nvSpPr>
        <p:spPr>
          <a:xfrm>
            <a:off x="1141412" y="2249487"/>
            <a:ext cx="8632507" cy="3744912"/>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LCD (LIQUID CRYSTAL DISPLAY) screen is an electronic display module &amp; finds a wide range of applications a 16*2 LCD display is very basic module.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Reasons being LCDs are economical, easily program &amp; have no limitation of displaying special &amp; even custom characters (unlike in seven segments). In this the LCD display is used to show the percentage of alcohol that the sensor has sensed.</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IN" dirty="0"/>
          </a:p>
        </p:txBody>
      </p:sp>
      <p:pic>
        <p:nvPicPr>
          <p:cNvPr id="1031" name="Picture 8">
            <a:extLst>
              <a:ext uri="{FF2B5EF4-FFF2-40B4-BE49-F238E27FC236}">
                <a16:creationId xmlns:a16="http://schemas.microsoft.com/office/drawing/2014/main" id="{B68FA708-9EAD-4E33-9744-1B4A10FAC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719" y="741059"/>
            <a:ext cx="3368943" cy="12334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30853CDC-3B5F-45F8-AABC-67CDA0B8E55C}"/>
              </a:ext>
            </a:extLst>
          </p:cNvPr>
          <p:cNvSpPr>
            <a:spLocks noChangeArrowheads="1"/>
          </p:cNvSpPr>
          <p:nvPr/>
        </p:nvSpPr>
        <p:spPr bwMode="auto">
          <a:xfrm>
            <a:off x="228600" y="1112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85332915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F6927-AA6F-4257-AC5D-6394448D5B78}"/>
              </a:ext>
            </a:extLst>
          </p:cNvPr>
          <p:cNvSpPr>
            <a:spLocks noGrp="1"/>
          </p:cNvSpPr>
          <p:nvPr>
            <p:ph type="title"/>
          </p:nvPr>
        </p:nvSpPr>
        <p:spPr/>
        <p:txBody>
          <a:bodyPr/>
          <a:lstStyle/>
          <a:p>
            <a:r>
              <a:rPr lang="en-US" dirty="0"/>
              <a:t>CIRCUIT DIAGRAM: </a:t>
            </a:r>
            <a:endParaRPr lang="en-IN" dirty="0"/>
          </a:p>
        </p:txBody>
      </p:sp>
      <p:pic>
        <p:nvPicPr>
          <p:cNvPr id="4" name="Content Placeholder 3">
            <a:extLst>
              <a:ext uri="{FF2B5EF4-FFF2-40B4-BE49-F238E27FC236}">
                <a16:creationId xmlns:a16="http://schemas.microsoft.com/office/drawing/2014/main" id="{8414E363-20E5-443A-8BA7-C24331645B4B}"/>
              </a:ext>
            </a:extLst>
          </p:cNvPr>
          <p:cNvPicPr>
            <a:picLocks noGrp="1"/>
          </p:cNvPicPr>
          <p:nvPr>
            <p:ph idx="1"/>
          </p:nvPr>
        </p:nvPicPr>
        <p:blipFill>
          <a:blip r:embed="rId2"/>
          <a:stretch>
            <a:fillRect/>
          </a:stretch>
        </p:blipFill>
        <p:spPr>
          <a:xfrm>
            <a:off x="1950721" y="1721168"/>
            <a:ext cx="7283194" cy="4324032"/>
          </a:xfrm>
          <a:prstGeom prst="rect">
            <a:avLst/>
          </a:prstGeom>
        </p:spPr>
      </p:pic>
    </p:spTree>
    <p:extLst>
      <p:ext uri="{BB962C8B-B14F-4D97-AF65-F5344CB8AC3E}">
        <p14:creationId xmlns:p14="http://schemas.microsoft.com/office/powerpoint/2010/main" val="357884850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AD107-547E-435B-A427-E75507086A6F}"/>
              </a:ext>
            </a:extLst>
          </p:cNvPr>
          <p:cNvSpPr>
            <a:spLocks noGrp="1"/>
          </p:cNvSpPr>
          <p:nvPr>
            <p:ph type="title"/>
          </p:nvPr>
        </p:nvSpPr>
        <p:spPr>
          <a:xfrm>
            <a:off x="1141413" y="618518"/>
            <a:ext cx="3857307" cy="4004282"/>
          </a:xfrm>
        </p:spPr>
        <p:txBody>
          <a:bodyPr/>
          <a:lstStyle/>
          <a:p>
            <a:r>
              <a:rPr lang="en-US" dirty="0"/>
              <a:t>FLOW-CHART</a:t>
            </a:r>
            <a:endParaRPr lang="en-IN" dirty="0"/>
          </a:p>
        </p:txBody>
      </p:sp>
      <p:pic>
        <p:nvPicPr>
          <p:cNvPr id="4" name="Content Placeholder 3">
            <a:extLst>
              <a:ext uri="{FF2B5EF4-FFF2-40B4-BE49-F238E27FC236}">
                <a16:creationId xmlns:a16="http://schemas.microsoft.com/office/drawing/2014/main" id="{C980287A-E716-469E-B13C-B25A56DADE53}"/>
              </a:ext>
            </a:extLst>
          </p:cNvPr>
          <p:cNvPicPr>
            <a:picLocks noGrp="1"/>
          </p:cNvPicPr>
          <p:nvPr>
            <p:ph idx="1"/>
          </p:nvPr>
        </p:nvPicPr>
        <p:blipFill>
          <a:blip r:embed="rId2"/>
          <a:stretch>
            <a:fillRect/>
          </a:stretch>
        </p:blipFill>
        <p:spPr>
          <a:xfrm>
            <a:off x="5779798" y="321482"/>
            <a:ext cx="4999961" cy="6109797"/>
          </a:xfrm>
          <a:prstGeom prst="rect">
            <a:avLst/>
          </a:prstGeom>
        </p:spPr>
      </p:pic>
    </p:spTree>
    <p:extLst>
      <p:ext uri="{BB962C8B-B14F-4D97-AF65-F5344CB8AC3E}">
        <p14:creationId xmlns:p14="http://schemas.microsoft.com/office/powerpoint/2010/main" val="325708249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951E9-2E54-4B3E-9025-7E1F17D82AC7}"/>
              </a:ext>
            </a:extLst>
          </p:cNvPr>
          <p:cNvSpPr>
            <a:spLocks noGrp="1"/>
          </p:cNvSpPr>
          <p:nvPr>
            <p:ph type="title"/>
          </p:nvPr>
        </p:nvSpPr>
        <p:spPr/>
        <p:txBody>
          <a:bodyPr>
            <a:normAutofit/>
          </a:bodyPr>
          <a:lstStyle/>
          <a:p>
            <a:pPr>
              <a:lnSpc>
                <a:spcPct val="107000"/>
              </a:lnSpc>
              <a:spcAft>
                <a:spcPts val="800"/>
              </a:spcAft>
            </a:pPr>
            <a:r>
              <a:rPr lang="en-IN"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Working of hardware COMPONENTS</a:t>
            </a:r>
            <a:endParaRPr lang="en-IN" dirty="0">
              <a:solidFill>
                <a:schemeClr val="bg1"/>
              </a:solidFill>
            </a:endParaRPr>
          </a:p>
        </p:txBody>
      </p:sp>
      <p:sp>
        <p:nvSpPr>
          <p:cNvPr id="3" name="Content Placeholder 2">
            <a:extLst>
              <a:ext uri="{FF2B5EF4-FFF2-40B4-BE49-F238E27FC236}">
                <a16:creationId xmlns:a16="http://schemas.microsoft.com/office/drawing/2014/main" id="{1CC9569D-2025-4A96-BF46-2C819DCAE9CD}"/>
              </a:ext>
            </a:extLst>
          </p:cNvPr>
          <p:cNvSpPr>
            <a:spLocks noGrp="1"/>
          </p:cNvSpPr>
          <p:nvPr>
            <p:ph idx="1"/>
          </p:nvPr>
        </p:nvSpPr>
        <p:spPr/>
        <p:txBody>
          <a:bodyPr>
            <a:normAutofit/>
          </a:bodyPr>
          <a:lstStyle/>
          <a:p>
            <a:pPr marL="342900" lvl="0" indent="-342900">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Dc motor:- Normally dc motor is in running condition . At that time green led glows &amp; the % of alcohol is less than threshold . But when the % of alcohol will increase above threshold, then the motor will stop and red led will glow.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MQ-3 Sensor: - MQ-3 sensor is used as an alcohol sensor. It senses the % of ethanol molecule. When the % of ethanol will increase above the stated value, then it gives a signal to Arduino.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Arduino board: - It is an embedded system which we used for controlling the whole section. According to the signal of  alcohol sensor it controls the working of dc motor. It also controls the LCD display module.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2659330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D96CA-F9C3-40B8-9AF0-16556991BD74}"/>
              </a:ext>
            </a:extLst>
          </p:cNvPr>
          <p:cNvSpPr>
            <a:spLocks noGrp="1"/>
          </p:cNvSpPr>
          <p:nvPr>
            <p:ph type="title"/>
          </p:nvPr>
        </p:nvSpPr>
        <p:spPr>
          <a:xfrm>
            <a:off x="1151965" y="457200"/>
            <a:ext cx="9906000" cy="680720"/>
          </a:xfrm>
        </p:spPr>
        <p:txBody>
          <a:bodyPr/>
          <a:lstStyle/>
          <a:p>
            <a:r>
              <a:rPr lang="en-US" sz="3600" dirty="0">
                <a:solidFill>
                  <a:schemeClr val="bg1"/>
                </a:solidFill>
              </a:rPr>
              <a:t>HARDWARE RESULTS</a:t>
            </a:r>
            <a:endParaRPr lang="en-IN" dirty="0"/>
          </a:p>
        </p:txBody>
      </p:sp>
      <p:sp>
        <p:nvSpPr>
          <p:cNvPr id="3" name="Text Placeholder 2">
            <a:extLst>
              <a:ext uri="{FF2B5EF4-FFF2-40B4-BE49-F238E27FC236}">
                <a16:creationId xmlns:a16="http://schemas.microsoft.com/office/drawing/2014/main" id="{2EDDD98A-5BDF-46FC-AA5D-39A22FB1E600}"/>
              </a:ext>
            </a:extLst>
          </p:cNvPr>
          <p:cNvSpPr>
            <a:spLocks noGrp="1"/>
          </p:cNvSpPr>
          <p:nvPr>
            <p:ph type="body" idx="1"/>
          </p:nvPr>
        </p:nvSpPr>
        <p:spPr>
          <a:xfrm>
            <a:off x="1284847" y="3891438"/>
            <a:ext cx="4611684" cy="2143602"/>
          </a:xfrm>
        </p:spPr>
        <p:txBody>
          <a:bodyPr>
            <a:normAutofit lnSpcReduction="10000"/>
          </a:bodyPr>
          <a:lstStyle/>
          <a:p>
            <a:r>
              <a:rPr lang="en-US" dirty="0"/>
              <a:t>ALCOHOL DETECTED IS MORE THAN THRESOLD VALUE</a:t>
            </a:r>
          </a:p>
          <a:p>
            <a:pPr marL="342900" indent="-342900">
              <a:buFont typeface="Arial" panose="020B0604020202020204" pitchFamily="34" charset="0"/>
              <a:buChar char="•"/>
            </a:pPr>
            <a:r>
              <a:rPr lang="en-US" dirty="0">
                <a:solidFill>
                  <a:schemeClr val="bg1"/>
                </a:solidFill>
              </a:rPr>
              <a:t>RED LED TURNED ON</a:t>
            </a:r>
          </a:p>
          <a:p>
            <a:pPr marL="342900" indent="-342900">
              <a:buFont typeface="Arial" panose="020B0604020202020204" pitchFamily="34" charset="0"/>
              <a:buChar char="•"/>
            </a:pPr>
            <a:r>
              <a:rPr lang="en-US" dirty="0">
                <a:solidFill>
                  <a:schemeClr val="bg1"/>
                </a:solidFill>
              </a:rPr>
              <a:t>DC MOTOR STOPPED</a:t>
            </a:r>
          </a:p>
          <a:p>
            <a:endParaRPr lang="en-IN" dirty="0"/>
          </a:p>
        </p:txBody>
      </p:sp>
      <p:sp>
        <p:nvSpPr>
          <p:cNvPr id="5" name="Text Placeholder 4">
            <a:extLst>
              <a:ext uri="{FF2B5EF4-FFF2-40B4-BE49-F238E27FC236}">
                <a16:creationId xmlns:a16="http://schemas.microsoft.com/office/drawing/2014/main" id="{193F7FD9-D5C2-45EE-AD0F-238F6FC5409F}"/>
              </a:ext>
            </a:extLst>
          </p:cNvPr>
          <p:cNvSpPr>
            <a:spLocks noGrp="1"/>
          </p:cNvSpPr>
          <p:nvPr>
            <p:ph type="body" sz="quarter" idx="3"/>
          </p:nvPr>
        </p:nvSpPr>
        <p:spPr>
          <a:xfrm>
            <a:off x="6560821" y="3927156"/>
            <a:ext cx="4346332" cy="1965644"/>
          </a:xfrm>
        </p:spPr>
        <p:txBody>
          <a:bodyPr>
            <a:normAutofit lnSpcReduction="10000"/>
          </a:bodyPr>
          <a:lstStyle/>
          <a:p>
            <a:r>
              <a:rPr lang="en-US" dirty="0"/>
              <a:t>ALCOHOL DETECTED IS LESS THAN THRESOLD VALUE</a:t>
            </a:r>
          </a:p>
          <a:p>
            <a:pPr marL="342900" indent="-342900">
              <a:buFont typeface="Arial" panose="020B0604020202020204" pitchFamily="34" charset="0"/>
              <a:buChar char="•"/>
            </a:pPr>
            <a:r>
              <a:rPr lang="en-US" dirty="0">
                <a:solidFill>
                  <a:schemeClr val="bg1"/>
                </a:solidFill>
              </a:rPr>
              <a:t>GREEN LED TURNED ON</a:t>
            </a:r>
          </a:p>
          <a:p>
            <a:pPr marL="342900" indent="-342900">
              <a:buFont typeface="Arial" panose="020B0604020202020204" pitchFamily="34" charset="0"/>
              <a:buChar char="•"/>
            </a:pPr>
            <a:r>
              <a:rPr lang="en-US" dirty="0">
                <a:solidFill>
                  <a:schemeClr val="bg1"/>
                </a:solidFill>
              </a:rPr>
              <a:t>DC MOTOR WORKING NORMALLY</a:t>
            </a:r>
          </a:p>
        </p:txBody>
      </p:sp>
      <p:pic>
        <p:nvPicPr>
          <p:cNvPr id="7" name="Content Placeholder 6">
            <a:extLst>
              <a:ext uri="{FF2B5EF4-FFF2-40B4-BE49-F238E27FC236}">
                <a16:creationId xmlns:a16="http://schemas.microsoft.com/office/drawing/2014/main" id="{DF63B9DD-A96F-487C-BEFF-0C7C29B14544}"/>
              </a:ext>
            </a:extLst>
          </p:cNvPr>
          <p:cNvPicPr>
            <a:picLocks noGrp="1"/>
          </p:cNvPicPr>
          <p:nvPr>
            <p:ph sz="half" idx="2"/>
          </p:nvPr>
        </p:nvPicPr>
        <p:blipFill>
          <a:blip r:embed="rId2"/>
          <a:stretch>
            <a:fillRect/>
          </a:stretch>
        </p:blipFill>
        <p:spPr>
          <a:xfrm>
            <a:off x="1284847" y="1173638"/>
            <a:ext cx="4820118" cy="2717800"/>
          </a:xfrm>
          <a:prstGeom prst="rect">
            <a:avLst/>
          </a:prstGeom>
        </p:spPr>
      </p:pic>
      <p:pic>
        <p:nvPicPr>
          <p:cNvPr id="8" name="Content Placeholder 7">
            <a:extLst>
              <a:ext uri="{FF2B5EF4-FFF2-40B4-BE49-F238E27FC236}">
                <a16:creationId xmlns:a16="http://schemas.microsoft.com/office/drawing/2014/main" id="{A1777108-F435-4206-ABBC-E1020A8BD428}"/>
              </a:ext>
            </a:extLst>
          </p:cNvPr>
          <p:cNvPicPr>
            <a:picLocks noGrp="1"/>
          </p:cNvPicPr>
          <p:nvPr>
            <p:ph sz="quarter" idx="4"/>
          </p:nvPr>
        </p:nvPicPr>
        <p:blipFill rotWithShape="1">
          <a:blip r:embed="rId3" cstate="print">
            <a:extLst>
              <a:ext uri="{28A0092B-C50C-407E-A947-70E740481C1C}">
                <a14:useLocalDpi xmlns:a14="http://schemas.microsoft.com/office/drawing/2010/main" val="0"/>
              </a:ext>
            </a:extLst>
          </a:blip>
          <a:srcRect l="8796" t="23636" r="23707" b="7636"/>
          <a:stretch/>
        </p:blipFill>
        <p:spPr bwMode="auto">
          <a:xfrm>
            <a:off x="6560821" y="1173638"/>
            <a:ext cx="4346332" cy="2717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810847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4BD6-39BF-485C-A62A-34ED7CDA673F}"/>
              </a:ext>
            </a:extLst>
          </p:cNvPr>
          <p:cNvSpPr>
            <a:spLocks noGrp="1"/>
          </p:cNvSpPr>
          <p:nvPr>
            <p:ph type="title"/>
          </p:nvPr>
        </p:nvSpPr>
        <p:spPr>
          <a:xfrm>
            <a:off x="1141412" y="618518"/>
            <a:ext cx="10095547" cy="1220442"/>
          </a:xfrm>
        </p:spPr>
        <p:txBody>
          <a:bodyPr>
            <a:normAutofit/>
          </a:bodyPr>
          <a:lstStyle/>
          <a:p>
            <a:r>
              <a:rPr lang="en-IN" sz="4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ALGORITHM FOR SOFTWARE PART</a:t>
            </a:r>
            <a:endParaRPr lang="en-IN" sz="4400" dirty="0">
              <a:solidFill>
                <a:schemeClr val="bg1"/>
              </a:solidFill>
            </a:endParaRPr>
          </a:p>
        </p:txBody>
      </p:sp>
      <p:sp>
        <p:nvSpPr>
          <p:cNvPr id="3" name="Content Placeholder 2">
            <a:extLst>
              <a:ext uri="{FF2B5EF4-FFF2-40B4-BE49-F238E27FC236}">
                <a16:creationId xmlns:a16="http://schemas.microsoft.com/office/drawing/2014/main" id="{85C16164-B505-4B73-93CD-4717AB66D85F}"/>
              </a:ext>
            </a:extLst>
          </p:cNvPr>
          <p:cNvSpPr>
            <a:spLocks noGrp="1"/>
          </p:cNvSpPr>
          <p:nvPr>
            <p:ph idx="1"/>
          </p:nvPr>
        </p:nvSpPr>
        <p:spPr/>
        <p:txBody>
          <a:bodyPr>
            <a:normAutofit/>
          </a:bodyPr>
          <a:lstStyle/>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user has to register earlier or before getting help.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the time of emergency, user have to open the website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There will be only two buttons: Sign In and Sign Up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If user is new, then user have to register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If user has already registered then user can sign 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When the user is Logged In his geological location will be tracked by the website automatically.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When the location is detected, there will be a button for HELP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When user click that button then the organisation/company have to send their service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323705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2EBEC6-7CE0-4284-9072-1F388E67FF05}"/>
              </a:ext>
            </a:extLst>
          </p:cNvPr>
          <p:cNvSpPr>
            <a:spLocks noGrp="1"/>
          </p:cNvSpPr>
          <p:nvPr>
            <p:ph type="body" idx="1"/>
          </p:nvPr>
        </p:nvSpPr>
        <p:spPr>
          <a:xfrm>
            <a:off x="2751779" y="613726"/>
            <a:ext cx="5030781" cy="1174434"/>
          </a:xfrm>
        </p:spPr>
        <p:txBody>
          <a:bodyPr>
            <a:normAutofit/>
          </a:bodyPr>
          <a:lstStyle/>
          <a:p>
            <a:r>
              <a:rPr lang="en-US" sz="4400" dirty="0"/>
              <a:t>homepage</a:t>
            </a:r>
            <a:endParaRPr lang="en-IN" sz="4400" dirty="0"/>
          </a:p>
        </p:txBody>
      </p:sp>
      <p:pic>
        <p:nvPicPr>
          <p:cNvPr id="7" name="Content Placeholder 6">
            <a:extLst>
              <a:ext uri="{FF2B5EF4-FFF2-40B4-BE49-F238E27FC236}">
                <a16:creationId xmlns:a16="http://schemas.microsoft.com/office/drawing/2014/main" id="{A1B6544D-EAC1-45C6-A8C1-A5B1259F0A67}"/>
              </a:ext>
            </a:extLst>
          </p:cNvPr>
          <p:cNvPicPr>
            <a:picLocks noGrp="1"/>
          </p:cNvPicPr>
          <p:nvPr>
            <p:ph sz="half" idx="2"/>
          </p:nvPr>
        </p:nvPicPr>
        <p:blipFill rotWithShape="1">
          <a:blip r:embed="rId2" cstate="print">
            <a:extLst>
              <a:ext uri="{28A0092B-C50C-407E-A947-70E740481C1C}">
                <a14:useLocalDpi xmlns:a14="http://schemas.microsoft.com/office/drawing/2010/main" val="0"/>
              </a:ext>
            </a:extLst>
          </a:blip>
          <a:srcRect b="27909"/>
          <a:stretch/>
        </p:blipFill>
        <p:spPr bwMode="auto">
          <a:xfrm>
            <a:off x="1595120" y="2249484"/>
            <a:ext cx="9359110" cy="42630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11396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1C3B-CD09-4D00-ACDE-56FF66DD9284}"/>
              </a:ext>
            </a:extLst>
          </p:cNvPr>
          <p:cNvSpPr>
            <a:spLocks noGrp="1"/>
          </p:cNvSpPr>
          <p:nvPr>
            <p:ph type="title"/>
          </p:nvPr>
        </p:nvSpPr>
        <p:spPr>
          <a:xfrm>
            <a:off x="1141413" y="618518"/>
            <a:ext cx="3836987" cy="3567402"/>
          </a:xfrm>
        </p:spPr>
        <p:txBody>
          <a:bodyPr/>
          <a:lstStyle/>
          <a:p>
            <a:r>
              <a:rPr lang="en-US" dirty="0"/>
              <a:t>Signup page</a:t>
            </a:r>
            <a:endParaRPr lang="en-IN" dirty="0"/>
          </a:p>
        </p:txBody>
      </p:sp>
      <p:pic>
        <p:nvPicPr>
          <p:cNvPr id="4" name="Content Placeholder 7">
            <a:extLst>
              <a:ext uri="{FF2B5EF4-FFF2-40B4-BE49-F238E27FC236}">
                <a16:creationId xmlns:a16="http://schemas.microsoft.com/office/drawing/2014/main" id="{6794EE00-CA01-4FE8-ACE3-9CEA70FFBCB7}"/>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r="65433" b="39897"/>
          <a:stretch/>
        </p:blipFill>
        <p:spPr bwMode="auto">
          <a:xfrm>
            <a:off x="6094412" y="284480"/>
            <a:ext cx="5453219" cy="6289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05090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861D-43A2-43E4-8350-E919E4D9A6D8}"/>
              </a:ext>
            </a:extLst>
          </p:cNvPr>
          <p:cNvSpPr>
            <a:spLocks noGrp="1"/>
          </p:cNvSpPr>
          <p:nvPr>
            <p:ph type="title"/>
          </p:nvPr>
        </p:nvSpPr>
        <p:spPr/>
        <p:txBody>
          <a:bodyPr>
            <a:normAutofit/>
          </a:bodyPr>
          <a:lstStyle/>
          <a:p>
            <a:r>
              <a:rPr lang="en-IN" sz="4000" b="1" dirty="0">
                <a:effectLst/>
                <a:latin typeface="Times New Roman" panose="02020603050405020304" pitchFamily="18" charset="0"/>
                <a:ea typeface="Calibri" panose="020F0502020204030204" pitchFamily="34" charset="0"/>
                <a:cs typeface="Times New Roman" panose="02020603050405020304" pitchFamily="18" charset="0"/>
              </a:rPr>
              <a:t>Success of registering:</a:t>
            </a:r>
            <a:endParaRPr lang="en-IN" sz="6600" dirty="0"/>
          </a:p>
        </p:txBody>
      </p:sp>
      <p:pic>
        <p:nvPicPr>
          <p:cNvPr id="11" name="Content Placeholder 10">
            <a:extLst>
              <a:ext uri="{FF2B5EF4-FFF2-40B4-BE49-F238E27FC236}">
                <a16:creationId xmlns:a16="http://schemas.microsoft.com/office/drawing/2014/main" id="{ACABBFAC-DB44-4F69-8DAC-6BDBA5D925A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r="74740" b="72312"/>
          <a:stretch/>
        </p:blipFill>
        <p:spPr bwMode="auto">
          <a:xfrm>
            <a:off x="4959434" y="1860885"/>
            <a:ext cx="6446503" cy="40586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465747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 name="Title 5">
            <a:extLst>
              <a:ext uri="{FF2B5EF4-FFF2-40B4-BE49-F238E27FC236}">
                <a16:creationId xmlns:a16="http://schemas.microsoft.com/office/drawing/2014/main" id="{5136155F-C79C-4C06-8BBB-D223098B9888}"/>
              </a:ext>
            </a:extLst>
          </p:cNvPr>
          <p:cNvSpPr>
            <a:spLocks noGrp="1"/>
          </p:cNvSpPr>
          <p:nvPr>
            <p:ph type="title"/>
          </p:nvPr>
        </p:nvSpPr>
        <p:spPr/>
        <p:txBody>
          <a:bodyPr/>
          <a:lstStyle/>
          <a:p>
            <a:r>
              <a:rPr lang="en-US" dirty="0"/>
              <a:t>		PROBLEM STATEMENT</a:t>
            </a:r>
            <a:endParaRPr lang="en-IN" dirty="0"/>
          </a:p>
        </p:txBody>
      </p:sp>
      <p:sp>
        <p:nvSpPr>
          <p:cNvPr id="8" name="Content Placeholder 7">
            <a:extLst>
              <a:ext uri="{FF2B5EF4-FFF2-40B4-BE49-F238E27FC236}">
                <a16:creationId xmlns:a16="http://schemas.microsoft.com/office/drawing/2014/main" id="{F4CFC8E9-4E53-4907-97C8-C20E38013A15}"/>
              </a:ext>
            </a:extLst>
          </p:cNvPr>
          <p:cNvSpPr>
            <a:spLocks noGrp="1"/>
          </p:cNvSpPr>
          <p:nvPr>
            <p:ph idx="1"/>
          </p:nvPr>
        </p:nvSpPr>
        <p:spPr>
          <a:xfrm>
            <a:off x="2014537" y="2249487"/>
            <a:ext cx="9032873" cy="3514726"/>
          </a:xfrm>
        </p:spPr>
        <p:txBody>
          <a:bodyPr>
            <a:normAutofit fontScale="92500"/>
          </a:bodyPr>
          <a:lstStyle/>
          <a:p>
            <a:pPr marL="0" indent="0">
              <a:buNone/>
            </a:pP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Consumption of Alcohol is considered bad for our health, as it effects our body parts like liver, in addition to that, driving after alcohol consumption is effecting so many things in the world, a drunk driver who is effecting his/her body by taking alcohol also become a problem for other people and property. A drunk driver does not have enough control over mind to control the vehicle, which leads to accidents causing many deaths, damage of vehicles, damage of properties, in addition to that there can be traffic jams which waste time of millions more people in whole world.</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109484937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B860-A932-4B6C-BCAC-CF61BA2D48E9}"/>
              </a:ext>
            </a:extLst>
          </p:cNvPr>
          <p:cNvSpPr>
            <a:spLocks noGrp="1"/>
          </p:cNvSpPr>
          <p:nvPr>
            <p:ph type="title"/>
          </p:nvPr>
        </p:nvSpPr>
        <p:spPr/>
        <p:txBody>
          <a:bodyPr/>
          <a:lstStyle/>
          <a:p>
            <a:r>
              <a:rPr lang="en-US" dirty="0"/>
              <a:t>Login page</a:t>
            </a:r>
            <a:endParaRPr lang="en-IN" dirty="0"/>
          </a:p>
        </p:txBody>
      </p:sp>
      <p:pic>
        <p:nvPicPr>
          <p:cNvPr id="4" name="Content Placeholder 3">
            <a:extLst>
              <a:ext uri="{FF2B5EF4-FFF2-40B4-BE49-F238E27FC236}">
                <a16:creationId xmlns:a16="http://schemas.microsoft.com/office/drawing/2014/main" id="{4FEABA92-50DF-4A5F-8176-F2AACE9D3E33}"/>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r="73248" b="49641"/>
          <a:stretch/>
        </p:blipFill>
        <p:spPr bwMode="auto">
          <a:xfrm>
            <a:off x="2310063" y="2097089"/>
            <a:ext cx="5213684" cy="43357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021829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EE945-A009-49FA-ADA7-A19408D98290}"/>
              </a:ext>
            </a:extLst>
          </p:cNvPr>
          <p:cNvSpPr>
            <a:spLocks noGrp="1"/>
          </p:cNvSpPr>
          <p:nvPr>
            <p:ph type="title"/>
          </p:nvPr>
        </p:nvSpPr>
        <p:spPr/>
        <p:txBody>
          <a:bodyPr>
            <a:normAutofit/>
          </a:bodyPr>
          <a:lstStyle/>
          <a:p>
            <a:r>
              <a:rPr lang="en-US" sz="4400" dirty="0"/>
              <a:t>Help page</a:t>
            </a:r>
            <a:endParaRPr lang="en-IN" sz="4400" dirty="0"/>
          </a:p>
        </p:txBody>
      </p:sp>
      <p:pic>
        <p:nvPicPr>
          <p:cNvPr id="4" name="Content Placeholder 3">
            <a:extLst>
              <a:ext uri="{FF2B5EF4-FFF2-40B4-BE49-F238E27FC236}">
                <a16:creationId xmlns:a16="http://schemas.microsoft.com/office/drawing/2014/main" id="{A9DF4905-0426-42FE-839A-1CF7A31EC72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37348" y="1701743"/>
            <a:ext cx="7940841" cy="4875520"/>
          </a:xfrm>
          <a:prstGeom prst="rect">
            <a:avLst/>
          </a:prstGeom>
        </p:spPr>
      </p:pic>
    </p:spTree>
    <p:extLst>
      <p:ext uri="{BB962C8B-B14F-4D97-AF65-F5344CB8AC3E}">
        <p14:creationId xmlns:p14="http://schemas.microsoft.com/office/powerpoint/2010/main" val="187716944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6305-D80F-4646-8DC1-B12B42258774}"/>
              </a:ext>
            </a:extLst>
          </p:cNvPr>
          <p:cNvSpPr>
            <a:spLocks noGrp="1"/>
          </p:cNvSpPr>
          <p:nvPr>
            <p:ph type="title"/>
          </p:nvPr>
        </p:nvSpPr>
        <p:spPr/>
        <p:txBody>
          <a:bodyPr>
            <a:normAutofit/>
          </a:bodyPr>
          <a:lstStyle/>
          <a:p>
            <a:r>
              <a:rPr lang="en-IN" sz="4000" b="1" dirty="0">
                <a:effectLst/>
                <a:latin typeface="Times New Roman" panose="02020603050405020304" pitchFamily="18" charset="0"/>
                <a:ea typeface="Calibri" panose="020F0502020204030204" pitchFamily="34" charset="0"/>
                <a:cs typeface="Times New Roman" panose="02020603050405020304" pitchFamily="18" charset="0"/>
              </a:rPr>
              <a:t>Help sent page:</a:t>
            </a:r>
            <a:endParaRPr lang="en-IN" sz="6000" dirty="0"/>
          </a:p>
        </p:txBody>
      </p:sp>
      <p:pic>
        <p:nvPicPr>
          <p:cNvPr id="4" name="Content Placeholder 3">
            <a:extLst>
              <a:ext uri="{FF2B5EF4-FFF2-40B4-BE49-F238E27FC236}">
                <a16:creationId xmlns:a16="http://schemas.microsoft.com/office/drawing/2014/main" id="{F819D149-A2B3-42DE-BA77-4C0D4181582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b="52463"/>
          <a:stretch/>
        </p:blipFill>
        <p:spPr bwMode="auto">
          <a:xfrm>
            <a:off x="1369030" y="2303782"/>
            <a:ext cx="8724881" cy="26144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573722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2DDF-E6B7-4488-9E04-C385EEF43F0A}"/>
              </a:ext>
            </a:extLst>
          </p:cNvPr>
          <p:cNvSpPr>
            <a:spLocks noGrp="1"/>
          </p:cNvSpPr>
          <p:nvPr>
            <p:ph type="title"/>
          </p:nvPr>
        </p:nvSpPr>
        <p:spPr/>
        <p:txBody>
          <a:bodyPr/>
          <a:lstStyle/>
          <a:p>
            <a:r>
              <a:rPr lang="en-US" dirty="0">
                <a:solidFill>
                  <a:schemeClr val="bg1"/>
                </a:solidFill>
              </a:rPr>
              <a:t>Future</a:t>
            </a:r>
            <a:r>
              <a:rPr lang="en-US" dirty="0"/>
              <a:t> </a:t>
            </a:r>
            <a:r>
              <a:rPr lang="en-US" dirty="0">
                <a:solidFill>
                  <a:schemeClr val="bg1"/>
                </a:solidFill>
              </a:rPr>
              <a:t>scope</a:t>
            </a:r>
            <a:endParaRPr lang="en-IN" dirty="0">
              <a:solidFill>
                <a:schemeClr val="bg1"/>
              </a:solidFill>
            </a:endParaRPr>
          </a:p>
        </p:txBody>
      </p:sp>
      <p:sp>
        <p:nvSpPr>
          <p:cNvPr id="3" name="Content Placeholder 2">
            <a:extLst>
              <a:ext uri="{FF2B5EF4-FFF2-40B4-BE49-F238E27FC236}">
                <a16:creationId xmlns:a16="http://schemas.microsoft.com/office/drawing/2014/main" id="{AE7FDEEF-54D1-4AF2-B348-C3C5DE7B1CD5}"/>
              </a:ext>
            </a:extLst>
          </p:cNvPr>
          <p:cNvSpPr>
            <a:spLocks noGrp="1"/>
          </p:cNvSpPr>
          <p:nvPr>
            <p:ph idx="1"/>
          </p:nvPr>
        </p:nvSpPr>
        <p:spPr/>
        <p:txBody>
          <a:bodyPr>
            <a:normAutofit/>
          </a:bodyPr>
          <a:lstStyle/>
          <a:p>
            <a:pPr>
              <a:lnSpc>
                <a:spcPct val="107000"/>
              </a:lnSpc>
              <a:spcAft>
                <a:spcPts val="800"/>
              </a:spcAft>
            </a:pPr>
            <a:r>
              <a:rPr lang="en-IN" sz="2800" dirty="0">
                <a:ea typeface="Calibri" panose="020F0502020204030204" pitchFamily="34" charset="0"/>
                <a:cs typeface="Times New Roman" panose="02020603050405020304" pitchFamily="18" charset="0"/>
              </a:rPr>
              <a:t>In </a:t>
            </a:r>
            <a:r>
              <a:rPr lang="en-IN" sz="2800" dirty="0">
                <a:effectLst/>
                <a:ea typeface="Calibri" panose="020F0502020204030204" pitchFamily="34" charset="0"/>
                <a:cs typeface="Times New Roman" panose="02020603050405020304" pitchFamily="18" charset="0"/>
              </a:rPr>
              <a:t>future we can expect this to be pre-installed feature in vehicles. </a:t>
            </a:r>
          </a:p>
          <a:p>
            <a:pPr>
              <a:lnSpc>
                <a:spcPct val="107000"/>
              </a:lnSpc>
              <a:spcAft>
                <a:spcPts val="800"/>
              </a:spcAft>
            </a:pPr>
            <a:r>
              <a:rPr lang="en-IN" sz="2800" dirty="0">
                <a:effectLst/>
                <a:ea typeface="Calibri" panose="020F0502020204030204" pitchFamily="34" charset="0"/>
                <a:cs typeface="Times New Roman" panose="02020603050405020304" pitchFamily="18" charset="0"/>
              </a:rPr>
              <a:t>The future is of Self driving Cars, so it will automatically turn on self driving mode in case alcohol is detected. </a:t>
            </a:r>
          </a:p>
          <a:p>
            <a:r>
              <a:rPr lang="en-IN" sz="2800" dirty="0"/>
              <a:t>Website can be made much more attractive</a:t>
            </a:r>
          </a:p>
        </p:txBody>
      </p:sp>
    </p:spTree>
    <p:extLst>
      <p:ext uri="{BB962C8B-B14F-4D97-AF65-F5344CB8AC3E}">
        <p14:creationId xmlns:p14="http://schemas.microsoft.com/office/powerpoint/2010/main" val="25864581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E856C-C387-4A37-9542-F9456DECFE62}"/>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13B38DDE-4EDE-483F-BFD0-B76A354210B3}"/>
              </a:ext>
            </a:extLst>
          </p:cNvPr>
          <p:cNvSpPr>
            <a:spLocks noGrp="1"/>
          </p:cNvSpPr>
          <p:nvPr>
            <p:ph idx="1"/>
          </p:nvPr>
        </p:nvSpPr>
        <p:spPr/>
        <p:txBody>
          <a:bodyPr/>
          <a:lstStyle/>
          <a:p>
            <a:pPr marL="0" indent="0">
              <a:buNone/>
            </a:pPr>
            <a:r>
              <a:rPr lang="en-IN" sz="1800" dirty="0">
                <a:solidFill>
                  <a:schemeClr val="bg1"/>
                </a:solidFill>
                <a:effectLst/>
                <a:latin typeface="Consolas" panose="020B0609020204030204" pitchFamily="49" charset="0"/>
                <a:ea typeface="Calibri" panose="020F0502020204030204" pitchFamily="34" charset="0"/>
                <a:cs typeface="Times New Roman" panose="02020603050405020304" pitchFamily="18" charset="0"/>
              </a:rPr>
              <a:t>This Drunk Drive Detection system is combination of an economically effective and technology. The main unit of this project is associate “Alcohol sensor”. If the person within automobile has consumed alcohol then it's detected by the sensing element. sensing element provides this signal to a microcontroller. The microcontroller is connected to the DC MOTOR, which will automatically stop. We can conclude that this device will be able to reduce to Road Accidents happening because of drunk driving at a large scale.</a:t>
            </a:r>
            <a:endParaRPr lang="en-IN" dirty="0">
              <a:solidFill>
                <a:schemeClr val="bg1"/>
              </a:solidFill>
            </a:endParaRPr>
          </a:p>
        </p:txBody>
      </p:sp>
    </p:spTree>
    <p:extLst>
      <p:ext uri="{BB962C8B-B14F-4D97-AF65-F5344CB8AC3E}">
        <p14:creationId xmlns:p14="http://schemas.microsoft.com/office/powerpoint/2010/main" val="10286650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B7AB4-01C6-4F3D-B1A1-D126DD155B20}"/>
              </a:ext>
            </a:extLst>
          </p:cNvPr>
          <p:cNvSpPr>
            <a:spLocks noGrp="1"/>
          </p:cNvSpPr>
          <p:nvPr>
            <p:ph type="title"/>
          </p:nvPr>
        </p:nvSpPr>
        <p:spPr/>
        <p:txBody>
          <a:bodyPr/>
          <a:lstStyle/>
          <a:p>
            <a:r>
              <a:rPr lang="en-IN" sz="3600" b="1" cap="all" dirty="0">
                <a:solidFill>
                  <a:srgbClr val="363636"/>
                </a:solidFill>
                <a:effectLst/>
                <a:ea typeface="Times New Roman" panose="02020603050405020304" pitchFamily="18" charset="0"/>
                <a:cs typeface="Tahoma" panose="020B0604030504040204" pitchFamily="34" charset="0"/>
              </a:rPr>
              <a:t>THE EFFECTS OF ALCOHOL ON DRIVING</a:t>
            </a:r>
            <a:br>
              <a:rPr lang="en-IN" sz="2000" b="1" dirty="0">
                <a:solidFill>
                  <a:srgbClr val="2F5496"/>
                </a:solidFill>
                <a:effectLst/>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EA10060-A460-4482-BA84-AFA39505F6A8}"/>
              </a:ext>
            </a:extLst>
          </p:cNvPr>
          <p:cNvSpPr>
            <a:spLocks noGrp="1"/>
          </p:cNvSpPr>
          <p:nvPr>
            <p:ph idx="1"/>
          </p:nvPr>
        </p:nvSpPr>
        <p:spPr>
          <a:xfrm>
            <a:off x="1141412" y="1580225"/>
            <a:ext cx="9905999" cy="4210976"/>
          </a:xfrm>
        </p:spPr>
        <p:txBody>
          <a:bodyPr>
            <a:noAutofit/>
          </a:bodyPr>
          <a:lstStyle/>
          <a:p>
            <a:r>
              <a:rPr lang="en-IN" sz="2800" b="1" dirty="0">
                <a:effectLst/>
                <a:latin typeface="Cambria Math" panose="02040503050406030204" pitchFamily="18" charset="0"/>
                <a:ea typeface="Times New Roman" panose="02020603050405020304" pitchFamily="18" charset="0"/>
                <a:cs typeface="Tahoma" panose="020B0604030504040204" pitchFamily="34" charset="0"/>
              </a:rPr>
              <a:t>Increased risk-taking:</a:t>
            </a:r>
            <a:endParaRPr lang="en-IN" sz="28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lvl="1"/>
            <a:r>
              <a:rPr lang="en-IN" sz="2800" dirty="0"/>
              <a:t>Speeding</a:t>
            </a:r>
          </a:p>
          <a:p>
            <a:pPr lvl="1"/>
            <a:r>
              <a:rPr lang="en-IN" sz="2800" dirty="0"/>
              <a:t>Failure to wear seatbelt </a:t>
            </a:r>
          </a:p>
          <a:p>
            <a:pPr lvl="1"/>
            <a:r>
              <a:rPr lang="en-IN" sz="2800" dirty="0"/>
              <a:t>Recklessness</a:t>
            </a:r>
          </a:p>
          <a:p>
            <a:pPr marL="342900" lvl="0" indent="-342900">
              <a:lnSpc>
                <a:spcPct val="107000"/>
              </a:lnSpc>
              <a:spcAft>
                <a:spcPts val="375"/>
              </a:spcAft>
              <a:buSzPts val="1000"/>
              <a:buFont typeface="Symbol" panose="05050102010706020507" pitchFamily="18" charset="2"/>
              <a:buChar char=""/>
              <a:tabLst>
                <a:tab pos="457200" algn="l"/>
              </a:tabLst>
            </a:pPr>
            <a:r>
              <a:rPr lang="en-IN" sz="2800" dirty="0">
                <a:effectLst/>
                <a:latin typeface="Cambria Math" panose="02040503050406030204" pitchFamily="18" charset="0"/>
                <a:ea typeface="Calibri" panose="020F0502020204030204" pitchFamily="34" charset="0"/>
                <a:cs typeface="Tahoma" panose="020B0604030504040204" pitchFamily="34" charset="0"/>
              </a:rPr>
              <a:t>False sense of confidence and being in control</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75"/>
              </a:spcAft>
              <a:buSzPts val="1000"/>
              <a:buFont typeface="Symbol" panose="05050102010706020507" pitchFamily="18" charset="2"/>
              <a:buChar char=""/>
              <a:tabLst>
                <a:tab pos="457200" algn="l"/>
              </a:tabLst>
            </a:pPr>
            <a:r>
              <a:rPr lang="en-IN" sz="2800" dirty="0">
                <a:effectLst/>
                <a:latin typeface="Cambria Math" panose="02040503050406030204" pitchFamily="18" charset="0"/>
                <a:ea typeface="Calibri" panose="020F0502020204030204" pitchFamily="34" charset="0"/>
                <a:cs typeface="Tahoma" panose="020B0604030504040204" pitchFamily="34" charset="0"/>
              </a:rPr>
              <a:t>Difficulty maintaining a constant speed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600" dirty="0"/>
          </a:p>
          <a:p>
            <a:pPr lvl="1"/>
            <a:endParaRPr lang="en-IN" sz="3200" dirty="0"/>
          </a:p>
          <a:p>
            <a:pPr lvl="1"/>
            <a:endParaRPr lang="en-IN" sz="3200" dirty="0"/>
          </a:p>
        </p:txBody>
      </p:sp>
    </p:spTree>
    <p:extLst>
      <p:ext uri="{BB962C8B-B14F-4D97-AF65-F5344CB8AC3E}">
        <p14:creationId xmlns:p14="http://schemas.microsoft.com/office/powerpoint/2010/main" val="106732795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37E91-FE9F-48DD-8754-D746B1E04A42}"/>
              </a:ext>
            </a:extLst>
          </p:cNvPr>
          <p:cNvSpPr>
            <a:spLocks noGrp="1"/>
          </p:cNvSpPr>
          <p:nvPr>
            <p:ph type="title"/>
          </p:nvPr>
        </p:nvSpPr>
        <p:spPr/>
        <p:txBody>
          <a:bodyPr>
            <a:normAutofit/>
          </a:bodyPr>
          <a:lstStyle/>
          <a:p>
            <a:r>
              <a:rPr lang="en-IN" sz="3200" b="1" dirty="0">
                <a:effectLst/>
                <a:ea typeface="Calibri" panose="020F0502020204030204" pitchFamily="34" charset="0"/>
                <a:cs typeface="Tahoma" panose="020B0604030504040204" pitchFamily="34" charset="0"/>
              </a:rPr>
              <a:t>Surveys of drink and drive cases:</a:t>
            </a:r>
            <a:endParaRPr lang="en-IN" sz="5400" dirty="0"/>
          </a:p>
        </p:txBody>
      </p:sp>
      <p:sp>
        <p:nvSpPr>
          <p:cNvPr id="3" name="Content Placeholder 2">
            <a:extLst>
              <a:ext uri="{FF2B5EF4-FFF2-40B4-BE49-F238E27FC236}">
                <a16:creationId xmlns:a16="http://schemas.microsoft.com/office/drawing/2014/main" id="{91EDDD75-1BF5-4C0E-BB8E-F40C0A6335B6}"/>
              </a:ext>
            </a:extLst>
          </p:cNvPr>
          <p:cNvSpPr>
            <a:spLocks noGrp="1"/>
          </p:cNvSpPr>
          <p:nvPr>
            <p:ph idx="1"/>
          </p:nvPr>
        </p:nvSpPr>
        <p:spPr/>
        <p:txBody>
          <a:bodyPr/>
          <a:lstStyle/>
          <a:p>
            <a:pPr marL="342900" lvl="0" indent="-342900">
              <a:lnSpc>
                <a:spcPct val="115000"/>
              </a:lnSpc>
              <a:buFont typeface="Symbol" panose="05050102010706020507" pitchFamily="18" charset="2"/>
              <a:buChar char=""/>
            </a:pPr>
            <a:r>
              <a:rPr lang="en-IN" sz="1800" dirty="0">
                <a:solidFill>
                  <a:schemeClr val="bg1"/>
                </a:solidFill>
                <a:effectLst/>
                <a:latin typeface="Cambria Math" panose="02040503050406030204" pitchFamily="18" charset="0"/>
                <a:ea typeface="Calibri" panose="020F0502020204030204" pitchFamily="34" charset="0"/>
                <a:cs typeface="Tahoma" panose="020B0604030504040204" pitchFamily="34" charset="0"/>
              </a:rPr>
              <a:t>The National Crime Records Bureau (NCRB) data also shows that around 2% of the total road accidents that happen in India are due to drunk driving.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1800" dirty="0">
                <a:solidFill>
                  <a:schemeClr val="bg1"/>
                </a:solidFill>
                <a:effectLst/>
                <a:latin typeface="Cambria Math" panose="02040503050406030204" pitchFamily="18" charset="0"/>
                <a:ea typeface="Calibri" panose="020F0502020204030204" pitchFamily="34" charset="0"/>
                <a:cs typeface="Tahoma" panose="020B0604030504040204" pitchFamily="34" charset="0"/>
              </a:rPr>
              <a:t>As per the ministry's data, 12,256 road accidents occurred in 2019 which were related to drunk driving, against 12,000 such cases reported in 2018.</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r>
              <a:rPr lang="en-IN" sz="1800" dirty="0">
                <a:solidFill>
                  <a:schemeClr val="bg1"/>
                </a:solidFill>
                <a:effectLst/>
                <a:latin typeface="Cambria Math" panose="02040503050406030204" pitchFamily="18" charset="0"/>
                <a:ea typeface="Calibri" panose="020F0502020204030204" pitchFamily="34" charset="0"/>
                <a:cs typeface="Tahoma" panose="020B0604030504040204" pitchFamily="34" charset="0"/>
              </a:rPr>
              <a:t>In 2019 alone, around 3,000 people lost their lives in road accidents that were related to drunk driving, while 6,675 people were left injured in such drunk driving related road accidents.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r>
              <a:rPr lang="en-IN" sz="1800" dirty="0">
                <a:solidFill>
                  <a:srgbClr val="000000"/>
                </a:solidFill>
                <a:effectLst/>
                <a:latin typeface="Cambria Math" panose="02040503050406030204" pitchFamily="18" charset="0"/>
                <a:ea typeface="Calibri" panose="020F0502020204030204" pitchFamily="34" charset="0"/>
                <a:cs typeface="Tahoma" panose="020B0604030504040204" pitchFamily="34" charset="0"/>
              </a:rPr>
              <a:t>A survey in Sri Lanka indicated that for 7% of men, the amount spent on alcohol exceeded their income.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7240750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76FD-33E6-405B-94C1-EC72A989D532}"/>
              </a:ext>
            </a:extLst>
          </p:cNvPr>
          <p:cNvSpPr>
            <a:spLocks noGrp="1"/>
          </p:cNvSpPr>
          <p:nvPr>
            <p:ph type="title"/>
          </p:nvPr>
        </p:nvSpPr>
        <p:spPr/>
        <p:txBody>
          <a:bodyPr>
            <a:normAutofit/>
          </a:bodyPr>
          <a:lstStyle/>
          <a:p>
            <a:r>
              <a:rPr lang="en-IN" sz="4400" b="1" spc="10" dirty="0">
                <a:solidFill>
                  <a:srgbClr val="000000"/>
                </a:solidFill>
                <a:effectLst/>
                <a:ea typeface="Times New Roman" panose="02020603050405020304" pitchFamily="18" charset="0"/>
                <a:cs typeface="Tahoma" panose="020B0604030504040204" pitchFamily="34" charset="0"/>
              </a:rPr>
              <a:t>Introduction</a:t>
            </a:r>
            <a:endParaRPr lang="en-IN" sz="4400" dirty="0"/>
          </a:p>
        </p:txBody>
      </p:sp>
      <p:sp>
        <p:nvSpPr>
          <p:cNvPr id="3" name="Content Placeholder 2">
            <a:extLst>
              <a:ext uri="{FF2B5EF4-FFF2-40B4-BE49-F238E27FC236}">
                <a16:creationId xmlns:a16="http://schemas.microsoft.com/office/drawing/2014/main" id="{219A18B3-4A11-4586-A8C8-8B994746C6C9}"/>
              </a:ext>
            </a:extLst>
          </p:cNvPr>
          <p:cNvSpPr>
            <a:spLocks noGrp="1"/>
          </p:cNvSpPr>
          <p:nvPr>
            <p:ph idx="1"/>
          </p:nvPr>
        </p:nvSpPr>
        <p:spPr/>
        <p:txBody>
          <a:bodyPr>
            <a:normAutofit/>
          </a:bodyPr>
          <a:lstStyle/>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mbria Math" panose="02040503050406030204" pitchFamily="18" charset="0"/>
                <a:ea typeface="Times New Roman" panose="02020603050405020304" pitchFamily="18" charset="0"/>
                <a:cs typeface="Tahoma" panose="020B0604030504040204" pitchFamily="34" charset="0"/>
              </a:rPr>
              <a:t>The purpose of this work is to avoid drunken driving accident by using alcohol detecting sensor. </a:t>
            </a:r>
          </a:p>
          <a:p>
            <a:pPr>
              <a:lnSpc>
                <a:spcPct val="107000"/>
              </a:lnSpc>
              <a:spcAft>
                <a:spcPts val="800"/>
              </a:spcAft>
            </a:pPr>
            <a:r>
              <a:rPr lang="en-IN" sz="1800" dirty="0">
                <a:effectLst/>
                <a:latin typeface="Cambria Math" panose="02040503050406030204" pitchFamily="18" charset="0"/>
                <a:ea typeface="Times New Roman" panose="02020603050405020304" pitchFamily="18" charset="0"/>
                <a:cs typeface="Tahoma" panose="020B0604030504040204" pitchFamily="34" charset="0"/>
              </a:rPr>
              <a:t>The uncontrolled many accidents were happened because of influence of alcohol during driving. </a:t>
            </a:r>
          </a:p>
          <a:p>
            <a:pPr>
              <a:lnSpc>
                <a:spcPct val="107000"/>
              </a:lnSpc>
              <a:spcAft>
                <a:spcPts val="800"/>
              </a:spcAft>
            </a:pPr>
            <a:r>
              <a:rPr lang="en-IN" sz="1800" dirty="0">
                <a:effectLst/>
                <a:latin typeface="Cambria Math" panose="02040503050406030204" pitchFamily="18" charset="0"/>
                <a:ea typeface="Times New Roman" panose="02020603050405020304" pitchFamily="18" charset="0"/>
                <a:cs typeface="Tahoma" panose="020B0604030504040204" pitchFamily="34" charset="0"/>
              </a:rPr>
              <a:t>To avoid such accidents, we have proposed alcoholic sensor in the vehicle ignition system.  The alcohol sensor detects the presence of alcohol content in human breath. The ignition system will operate based on the level of blood alcohol content (BAC) in human breath detected by the alcohol.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106668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4312-8B6F-4A1D-BF57-8E2ED3C250A6}"/>
              </a:ext>
            </a:extLst>
          </p:cNvPr>
          <p:cNvSpPr>
            <a:spLocks noGrp="1"/>
          </p:cNvSpPr>
          <p:nvPr>
            <p:ph type="title"/>
          </p:nvPr>
        </p:nvSpPr>
        <p:spPr/>
        <p:txBody>
          <a:bodyPr/>
          <a:lstStyle/>
          <a:p>
            <a:r>
              <a:rPr lang="en-IN" sz="3600" b="1" dirty="0">
                <a:effectLst/>
                <a:latin typeface="Times New Roman" panose="02020603050405020304" pitchFamily="18" charset="0"/>
                <a:ea typeface="Calibri" panose="020F0502020204030204" pitchFamily="34" charset="0"/>
                <a:cs typeface="Times New Roman" panose="02020603050405020304" pitchFamily="18" charset="0"/>
              </a:rPr>
              <a:t>Proposed Work/Solution:</a:t>
            </a:r>
            <a:endParaRPr lang="en-IN" dirty="0"/>
          </a:p>
        </p:txBody>
      </p:sp>
      <p:sp>
        <p:nvSpPr>
          <p:cNvPr id="3" name="Content Placeholder 2">
            <a:extLst>
              <a:ext uri="{FF2B5EF4-FFF2-40B4-BE49-F238E27FC236}">
                <a16:creationId xmlns:a16="http://schemas.microsoft.com/office/drawing/2014/main" id="{29E1905E-4AAF-4AB2-B167-C1BE1CC0FFCF}"/>
              </a:ext>
            </a:extLst>
          </p:cNvPr>
          <p:cNvSpPr>
            <a:spLocks noGrp="1"/>
          </p:cNvSpPr>
          <p:nvPr>
            <p:ph idx="1"/>
          </p:nvPr>
        </p:nvSpPr>
        <p:spPr/>
        <p:txBody>
          <a:bodyPr>
            <a:normAutofit/>
          </a:bodyPr>
          <a:lstStyle/>
          <a:p>
            <a:pPr>
              <a:lnSpc>
                <a:spcPct val="107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proposed solution to this problem is to develop a device which will detect the Alcohol consumption of the driver </a:t>
            </a:r>
          </a:p>
          <a:p>
            <a:pPr>
              <a:lnSpc>
                <a:spcPct val="107000"/>
              </a:lnSpc>
              <a:spcAft>
                <a:spcPts val="800"/>
              </a:spcAft>
            </a:pPr>
            <a:r>
              <a:rPr lang="en-IN"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nd if the limits are crossed in terms of alcohol content, then the device will turn off the vehicle to prevent road accidents happening due to alcohol consumption. </a:t>
            </a:r>
          </a:p>
          <a:p>
            <a:pPr>
              <a:lnSpc>
                <a:spcPct val="107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case there are other members in the vehicle who </a:t>
            </a:r>
            <a:r>
              <a:rPr lang="en-IN"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are</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not drunk , so they can drive the vehicle, if drunk driver is alone , driver can use a website for help where details of his close ones will be there and that will be maintained by an organization or a company which will provide a helper/driver to that drunk one in case there is no one from his provided list to help like if the person is in different city or state.</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210920629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7BF9-83A0-40EA-9343-B3D6F56659E9}"/>
              </a:ext>
            </a:extLst>
          </p:cNvPr>
          <p:cNvSpPr>
            <a:spLocks noGrp="1"/>
          </p:cNvSpPr>
          <p:nvPr>
            <p:ph type="title"/>
          </p:nvPr>
        </p:nvSpPr>
        <p:spPr>
          <a:xfrm>
            <a:off x="1141413" y="944880"/>
            <a:ext cx="9905998" cy="906780"/>
          </a:xfrm>
        </p:spPr>
        <p:txBody>
          <a:bodyPr>
            <a:normAutofit fontScale="90000"/>
          </a:bodyPr>
          <a:lstStyle/>
          <a:p>
            <a:r>
              <a:rPr lang="en-IN"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ALGORITHM:</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2804C7A-9B44-4814-896D-54C426DF9D9F}"/>
              </a:ext>
            </a:extLst>
          </p:cNvPr>
          <p:cNvSpPr>
            <a:spLocks noGrp="1"/>
          </p:cNvSpPr>
          <p:nvPr>
            <p:ph idx="1"/>
          </p:nvPr>
        </p:nvSpPr>
        <p:spPr>
          <a:xfrm>
            <a:off x="1141412" y="1737360"/>
            <a:ext cx="9905999" cy="4053841"/>
          </a:xfrm>
        </p:spPr>
        <p:txBody>
          <a:bodyPr>
            <a:normAutofit fontScale="85000" lnSpcReduction="10000"/>
          </a:bodyPr>
          <a:lstStyle/>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When the drivers sit on its position in the vehicle i.e. Driver seat , the alcohol sensor will sense the alcohol in its surroundings and send the information to microcontroller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Next, the microcontroller will process the collected information from sensor and confirm if the consumed alcohol content is within limits or exceeding the limits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there will be display of the alcohol content on a LCD display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If the alcohol level is below the threshold amount of alcohol, then vehicle will function normally.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case, the alcohol content is crossing the limits, then the microcontroller will take the action and break the vehicle’s ignition circuit.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that condition, if there is any person from passengers eligible of driving the vehicle then that person can take the control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But in case there is no passenger, the driver has to either make a call to a friend, or there is another option, open a website (which will be owned by company or an organization) and there will be simple button for ‘HELP’, and the website will take geological coordinates of the device and information will be circulated to either the emergency contacts added by the user or in case any of the contact is not able to help then the organization will send a person for helping the drunk user.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870672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9BF6-17C1-4BAB-9993-18EE8FA689A0}"/>
              </a:ext>
            </a:extLst>
          </p:cNvPr>
          <p:cNvSpPr>
            <a:spLocks noGrp="1"/>
          </p:cNvSpPr>
          <p:nvPr>
            <p:ph type="title"/>
          </p:nvPr>
        </p:nvSpPr>
        <p:spPr/>
        <p:txBody>
          <a:bodyPr>
            <a:normAutofit/>
          </a:bodyPr>
          <a:lstStyle/>
          <a:p>
            <a:r>
              <a:rPr lang="en-US" sz="4400" dirty="0"/>
              <a:t>HARDWARE REQUIREMENTS</a:t>
            </a:r>
            <a:endParaRPr lang="en-IN" sz="4400" dirty="0"/>
          </a:p>
        </p:txBody>
      </p:sp>
      <p:sp>
        <p:nvSpPr>
          <p:cNvPr id="3" name="Content Placeholder 2">
            <a:extLst>
              <a:ext uri="{FF2B5EF4-FFF2-40B4-BE49-F238E27FC236}">
                <a16:creationId xmlns:a16="http://schemas.microsoft.com/office/drawing/2014/main" id="{FC0742B0-AA55-4560-85BC-D94F335D5D8D}"/>
              </a:ext>
            </a:extLst>
          </p:cNvPr>
          <p:cNvSpPr>
            <a:spLocks noGrp="1"/>
          </p:cNvSpPr>
          <p:nvPr>
            <p:ph idx="1"/>
          </p:nvPr>
        </p:nvSpPr>
        <p:spPr/>
        <p:txBody>
          <a:bodyPr>
            <a:normAutofit/>
          </a:bodyPr>
          <a:lstStyle/>
          <a:p>
            <a:pPr marL="342900" lvl="0" indent="-342900">
              <a:lnSpc>
                <a:spcPct val="107000"/>
              </a:lnSpc>
              <a:buFont typeface="Symbol" panose="05050102010706020507" pitchFamily="18" charset="2"/>
              <a:buChar char=""/>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POWER SUPPLY</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ALRDUINO UNO</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MQ3(ALCOHOL SENSOR)</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DC MOTOR</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BUZZER</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LCD DISPLAY</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TRANSISTOR</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9774077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0346-3635-44C0-8083-F7DC6C8CDD70}"/>
              </a:ext>
            </a:extLst>
          </p:cNvPr>
          <p:cNvSpPr>
            <a:spLocks noGrp="1"/>
          </p:cNvSpPr>
          <p:nvPr>
            <p:ph type="title"/>
          </p:nvPr>
        </p:nvSpPr>
        <p:spPr/>
        <p:txBody>
          <a:bodyPr>
            <a:normAutofit/>
          </a:bodyPr>
          <a:lstStyle/>
          <a:p>
            <a:r>
              <a:rPr lang="en-IN"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Arduino UNO board </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6000" dirty="0">
              <a:solidFill>
                <a:schemeClr val="bg1"/>
              </a:solidFill>
            </a:endParaRPr>
          </a:p>
        </p:txBody>
      </p:sp>
      <p:sp>
        <p:nvSpPr>
          <p:cNvPr id="3" name="Content Placeholder 2">
            <a:extLst>
              <a:ext uri="{FF2B5EF4-FFF2-40B4-BE49-F238E27FC236}">
                <a16:creationId xmlns:a16="http://schemas.microsoft.com/office/drawing/2014/main" id="{F0CD41EB-7FFE-468E-A506-41167E68B179}"/>
              </a:ext>
            </a:extLst>
          </p:cNvPr>
          <p:cNvSpPr>
            <a:spLocks noGrp="1"/>
          </p:cNvSpPr>
          <p:nvPr>
            <p:ph idx="1"/>
          </p:nvPr>
        </p:nvSpPr>
        <p:spPr>
          <a:xfrm>
            <a:off x="1141413" y="2249487"/>
            <a:ext cx="6224588" cy="3541714"/>
          </a:xfrm>
        </p:spPr>
        <p:txBody>
          <a:bodyPr/>
          <a:lstStyle/>
          <a:p>
            <a:pPr marL="0" indent="0">
              <a:buNone/>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It is an open source electronic platform based on easy to use hardware and software. It is used for sending receiving and processing the signal and it helps to rotate the dc motor and shows the display on the screen.</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FEB3B3D5-584D-42CD-B959-C5BF04C6F10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464" y="1645602"/>
            <a:ext cx="3655695" cy="2987358"/>
          </a:xfrm>
          <a:prstGeom prst="rect">
            <a:avLst/>
          </a:prstGeom>
          <a:noFill/>
          <a:ln>
            <a:noFill/>
          </a:ln>
        </p:spPr>
      </p:pic>
    </p:spTree>
    <p:extLst>
      <p:ext uri="{BB962C8B-B14F-4D97-AF65-F5344CB8AC3E}">
        <p14:creationId xmlns:p14="http://schemas.microsoft.com/office/powerpoint/2010/main" val="20409077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228</TotalTime>
  <Words>1373</Words>
  <Application>Microsoft Office PowerPoint</Application>
  <PresentationFormat>Widescreen</PresentationFormat>
  <Paragraphs>87</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Cambria Math</vt:lpstr>
      <vt:lpstr>Consolas</vt:lpstr>
      <vt:lpstr>Symbol</vt:lpstr>
      <vt:lpstr>Times New Roman</vt:lpstr>
      <vt:lpstr>Tw Cen MT</vt:lpstr>
      <vt:lpstr>Circuit</vt:lpstr>
      <vt:lpstr>ALCOHOL DETECTION TO PREVENT ROAD ACCIDENTS</vt:lpstr>
      <vt:lpstr>  PROBLEM STATEMENT</vt:lpstr>
      <vt:lpstr>THE EFFECTS OF ALCOHOL ON DRIVING </vt:lpstr>
      <vt:lpstr>Surveys of drink and drive cases:</vt:lpstr>
      <vt:lpstr>Introduction</vt:lpstr>
      <vt:lpstr>Proposed Work/Solution:</vt:lpstr>
      <vt:lpstr>ALGORITHM: </vt:lpstr>
      <vt:lpstr>HARDWARE REQUIREMENTS</vt:lpstr>
      <vt:lpstr>Arduino UNO board -</vt:lpstr>
      <vt:lpstr>PowerPoint Presentation</vt:lpstr>
      <vt:lpstr>LCD DISPLAY</vt:lpstr>
      <vt:lpstr>CIRCUIT DIAGRAM: </vt:lpstr>
      <vt:lpstr>FLOW-CHART</vt:lpstr>
      <vt:lpstr>Working of hardware COMPONENTS</vt:lpstr>
      <vt:lpstr>HARDWARE RESULTS</vt:lpstr>
      <vt:lpstr>ALGORITHM FOR SOFTWARE PART</vt:lpstr>
      <vt:lpstr>PowerPoint Presentation</vt:lpstr>
      <vt:lpstr>Signup page</vt:lpstr>
      <vt:lpstr>Success of registering:</vt:lpstr>
      <vt:lpstr>Login page</vt:lpstr>
      <vt:lpstr>Help page</vt:lpstr>
      <vt:lpstr>Help sent page:</vt:lpstr>
      <vt:lpstr>Future scope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ALCOHOL DETECTION TO PREVENT ROAD ACCIDENTS</dc:title>
  <dc:creator>Jasshu Garg</dc:creator>
  <cp:lastModifiedBy>Jasshu Garg</cp:lastModifiedBy>
  <cp:revision>41</cp:revision>
  <dcterms:created xsi:type="dcterms:W3CDTF">2021-05-23T13:01:18Z</dcterms:created>
  <dcterms:modified xsi:type="dcterms:W3CDTF">2021-05-23T16:50:16Z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